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2" r:id="rId20"/>
    <p:sldId id="259" r:id="rId21"/>
    <p:sldId id="260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EB6E-8C14-4B10-8194-F25E2BC30AF0}" type="datetimeFigureOut">
              <a:rPr lang="da-DK" smtClean="0"/>
              <a:pPr/>
              <a:t>31-10-2011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B96C-81AA-40F0-B304-D8E70A0BBC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dobe.com/products/digitaleditio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dobe.com/products/digitaledi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dobe.com/products/digitaledi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dobe.com/products/digitaledi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dobe.com/products/digitaledi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dobe.com/products/digitaledi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adobe.com/cfusion/membership/index.cfm" TargetMode="External"/><Relationship Id="rId7" Type="http://schemas.openxmlformats.org/officeDocument/2006/relationships/hyperlink" Target="http://lh6.ggpht.com/_KybDgmTR3fw/TRuM9IAi0pI/AAAAAAADvI/2KgAQVjHYf0/s480/PicasaUp.jpg" TargetMode="External"/><Relationship Id="rId2" Type="http://schemas.openxmlformats.org/officeDocument/2006/relationships/hyperlink" Target="http://itunes.apple.com/us/app/bluefire-reader/id394275498?m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://lh3.ggpht.com/_KybDgmTR3fw/TRuM8Mn7ywI/AAAAAAAADvY/PnwLpeDkYG4/s480/PicasaUp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bog.easyting.d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bog.easyting.d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- </a:t>
            </a:r>
            <a:r>
              <a:rPr lang="da-DK" dirty="0" smtClean="0"/>
              <a:t>Folkebibliotekernes </a:t>
            </a:r>
            <a:r>
              <a:rPr lang="da-DK" dirty="0"/>
              <a:t>nye </a:t>
            </a:r>
            <a:r>
              <a:rPr lang="da-DK" dirty="0" err="1"/>
              <a:t>ebogsservice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667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- Installation af </a:t>
            </a:r>
            <a:r>
              <a:rPr lang="da-DK" dirty="0" smtClean="0">
                <a:hlinkClick r:id="rId2"/>
              </a:rPr>
              <a:t>Adobe Digital Edition</a:t>
            </a:r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643182"/>
            <a:ext cx="5076200" cy="39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boks 6"/>
          <p:cNvSpPr txBox="1"/>
          <p:nvPr/>
        </p:nvSpPr>
        <p:spPr>
          <a:xfrm>
            <a:off x="357158" y="1857365"/>
            <a:ext cx="65008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2000" dirty="0" smtClean="0"/>
              <a:t>Åben siden: </a:t>
            </a:r>
            <a:r>
              <a:rPr lang="da-DK" sz="2000" dirty="0" smtClean="0">
                <a:hlinkClick r:id="rId2"/>
              </a:rPr>
              <a:t>http://www.adobe.com/products/digitaleditions/</a:t>
            </a:r>
            <a:endParaRPr lang="da-DK" sz="2000" dirty="0" smtClean="0"/>
          </a:p>
          <a:p>
            <a:pPr marL="342900" indent="-342900"/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428596" y="2786058"/>
            <a:ext cx="321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a-DK" sz="2000" dirty="0" smtClean="0"/>
              <a:t>Klik på ”</a:t>
            </a:r>
            <a:r>
              <a:rPr lang="da-DK" sz="2000" dirty="0" err="1" smtClean="0"/>
              <a:t>Install</a:t>
            </a:r>
            <a:r>
              <a:rPr lang="da-DK" sz="2000" dirty="0" smtClean="0"/>
              <a:t>”  for at installere Adobe Digital Edition.</a:t>
            </a:r>
          </a:p>
          <a:p>
            <a:pPr marL="800100" lvl="1" indent="-342900">
              <a:buFont typeface="+mj-lt"/>
              <a:buAutoNum type="alphaUcPeriod"/>
            </a:pPr>
            <a:r>
              <a:rPr lang="da-DK" sz="2000" dirty="0" smtClean="0"/>
              <a:t>Vær opmærksom på, at ”Flash” skal  være installeret for at dette ikon er synligt. </a:t>
            </a:r>
            <a:endParaRPr lang="da-DK" sz="2000" dirty="0"/>
          </a:p>
        </p:txBody>
      </p:sp>
      <p:sp>
        <p:nvSpPr>
          <p:cNvPr id="10" name="Ellipse 9"/>
          <p:cNvSpPr/>
          <p:nvPr/>
        </p:nvSpPr>
        <p:spPr>
          <a:xfrm>
            <a:off x="4071934" y="5286388"/>
            <a:ext cx="128588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pilforbindelse 11"/>
          <p:cNvCxnSpPr/>
          <p:nvPr/>
        </p:nvCxnSpPr>
        <p:spPr>
          <a:xfrm rot="16200000" flipH="1">
            <a:off x="2714612" y="3929066"/>
            <a:ext cx="2000264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3600" dirty="0" smtClean="0"/>
              <a:t>- Installation af </a:t>
            </a:r>
            <a:r>
              <a:rPr lang="da-DK" sz="3600" dirty="0" smtClean="0">
                <a:hlinkClick r:id="rId2"/>
              </a:rPr>
              <a:t>Adobe Digital Edition</a:t>
            </a:r>
            <a:r>
              <a:rPr lang="da-DK" sz="3600" dirty="0" smtClean="0"/>
              <a:t>. (Forsat)</a:t>
            </a:r>
            <a:endParaRPr lang="da-DK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5076200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092089"/>
            <a:ext cx="5072098" cy="36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778" y="3143248"/>
            <a:ext cx="4929222" cy="35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boks 6"/>
          <p:cNvSpPr txBox="1"/>
          <p:nvPr/>
        </p:nvSpPr>
        <p:spPr>
          <a:xfrm>
            <a:off x="0" y="5143512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klik igen på ”</a:t>
            </a:r>
            <a:r>
              <a:rPr lang="da-DK" dirty="0" err="1" smtClean="0"/>
              <a:t>Install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0" y="5786454"/>
            <a:ext cx="40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a-DK" dirty="0" smtClean="0"/>
              <a:t>Pc tænker – Vent.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a-DK" dirty="0" smtClean="0"/>
              <a:t>Klik på ”</a:t>
            </a:r>
            <a:r>
              <a:rPr lang="da-DK" dirty="0" err="1" smtClean="0"/>
              <a:t>Yes</a:t>
            </a:r>
            <a:r>
              <a:rPr lang="da-DK" dirty="0" smtClean="0"/>
              <a:t>” – for at hente A.D.E</a:t>
            </a:r>
            <a:endParaRPr lang="da-DK" dirty="0"/>
          </a:p>
        </p:txBody>
      </p:sp>
      <p:sp>
        <p:nvSpPr>
          <p:cNvPr id="9" name="Ellipse 8"/>
          <p:cNvSpPr/>
          <p:nvPr/>
        </p:nvSpPr>
        <p:spPr>
          <a:xfrm>
            <a:off x="285720" y="4000504"/>
            <a:ext cx="71438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 rot="5400000" flipH="1" flipV="1">
            <a:off x="214282" y="4857760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rot="5400000" flipH="1" flipV="1">
            <a:off x="1785918" y="5357826"/>
            <a:ext cx="85725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714876" y="5929330"/>
            <a:ext cx="500066" cy="1428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7" name="Lige pilforbindelse 16"/>
          <p:cNvCxnSpPr/>
          <p:nvPr/>
        </p:nvCxnSpPr>
        <p:spPr>
          <a:xfrm flipV="1">
            <a:off x="3571868" y="6000768"/>
            <a:ext cx="114300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3600" dirty="0" smtClean="0"/>
              <a:t>- Installation af </a:t>
            </a:r>
            <a:r>
              <a:rPr lang="da-DK" sz="3600" dirty="0" smtClean="0">
                <a:hlinkClick r:id="rId2"/>
              </a:rPr>
              <a:t>Adobe Digital Edition</a:t>
            </a:r>
            <a:r>
              <a:rPr lang="da-DK" sz="3600" dirty="0" smtClean="0"/>
              <a:t>. (Forsat)</a:t>
            </a:r>
            <a:endParaRPr lang="da-DK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378621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4191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boks 6"/>
          <p:cNvSpPr txBox="1"/>
          <p:nvPr/>
        </p:nvSpPr>
        <p:spPr>
          <a:xfrm>
            <a:off x="4143372" y="150017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klik ”Ja”, hvis du ønsker at hente Adobe Digital Edition, og hvis du føler dig tryg ved programmet.</a:t>
            </a:r>
            <a:endParaRPr lang="da-DK" dirty="0"/>
          </a:p>
        </p:txBody>
      </p:sp>
      <p:sp>
        <p:nvSpPr>
          <p:cNvPr id="8" name="Ellipse 7"/>
          <p:cNvSpPr/>
          <p:nvPr/>
        </p:nvSpPr>
        <p:spPr>
          <a:xfrm>
            <a:off x="2428860" y="3071810"/>
            <a:ext cx="78581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pilforbindelse 11"/>
          <p:cNvCxnSpPr/>
          <p:nvPr/>
        </p:nvCxnSpPr>
        <p:spPr>
          <a:xfrm rot="5400000">
            <a:off x="3071802" y="1857364"/>
            <a:ext cx="1214446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boks 13"/>
          <p:cNvSpPr txBox="1"/>
          <p:nvPr/>
        </p:nvSpPr>
        <p:spPr>
          <a:xfrm>
            <a:off x="214282" y="421481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a-DK" dirty="0" smtClean="0"/>
              <a:t>Søg for at alle felter er vinget af, og klik derefter på ”</a:t>
            </a:r>
            <a:r>
              <a:rPr lang="da-DK" dirty="0" err="1" smtClean="0"/>
              <a:t>Next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15" name="Ellipse 14"/>
          <p:cNvSpPr/>
          <p:nvPr/>
        </p:nvSpPr>
        <p:spPr>
          <a:xfrm>
            <a:off x="6000760" y="4143380"/>
            <a:ext cx="428628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7429520" y="5572140"/>
            <a:ext cx="100013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Lige pilforbindelse 17"/>
          <p:cNvCxnSpPr/>
          <p:nvPr/>
        </p:nvCxnSpPr>
        <p:spPr>
          <a:xfrm>
            <a:off x="3714744" y="4429132"/>
            <a:ext cx="2143140" cy="2159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>
            <a:off x="3071802" y="4714884"/>
            <a:ext cx="4286280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3600" dirty="0" smtClean="0"/>
              <a:t>- Installation af </a:t>
            </a:r>
            <a:r>
              <a:rPr lang="da-DK" sz="3600" dirty="0" smtClean="0">
                <a:hlinkClick r:id="rId2"/>
              </a:rPr>
              <a:t>Adobe Digital Edition</a:t>
            </a:r>
            <a:r>
              <a:rPr lang="da-DK" sz="3600" dirty="0" smtClean="0"/>
              <a:t>. (Forsat)</a:t>
            </a:r>
            <a:endParaRPr lang="da-DK" sz="3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191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14752"/>
            <a:ext cx="4191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boks 6"/>
          <p:cNvSpPr txBox="1"/>
          <p:nvPr/>
        </p:nvSpPr>
        <p:spPr>
          <a:xfrm>
            <a:off x="4500562" y="1500174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2000" dirty="0" smtClean="0"/>
              <a:t>Klik på ”Browse”, hvis du ønsker at programmet skal gemmes på et andet drev, end det din pc foreslår.</a:t>
            </a:r>
          </a:p>
          <a:p>
            <a:pPr marL="342900" indent="-342900">
              <a:buFont typeface="+mj-lt"/>
              <a:buAutoNum type="arabicPeriod"/>
            </a:pPr>
            <a:endParaRPr lang="da-DK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da-DK" sz="2000" dirty="0" smtClean="0"/>
              <a:t>Klik på ”</a:t>
            </a:r>
            <a:r>
              <a:rPr lang="da-DK" sz="2000" dirty="0" err="1" smtClean="0"/>
              <a:t>Install</a:t>
            </a:r>
            <a:r>
              <a:rPr lang="da-DK" sz="2000" dirty="0" smtClean="0"/>
              <a:t>”, hvis du er enig med pc’ens forslag, eller når du har valgt et nyt drev/mappe.</a:t>
            </a:r>
            <a:endParaRPr lang="da-DK" sz="2000" dirty="0"/>
          </a:p>
        </p:txBody>
      </p:sp>
      <p:sp>
        <p:nvSpPr>
          <p:cNvPr id="8" name="Ellipse 7"/>
          <p:cNvSpPr/>
          <p:nvPr/>
        </p:nvSpPr>
        <p:spPr>
          <a:xfrm>
            <a:off x="3214678" y="2500306"/>
            <a:ext cx="107157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5400000">
            <a:off x="4036215" y="1964521"/>
            <a:ext cx="64294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428992" y="3786190"/>
            <a:ext cx="857256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pilforbindelse 12"/>
          <p:cNvCxnSpPr/>
          <p:nvPr/>
        </p:nvCxnSpPr>
        <p:spPr>
          <a:xfrm rot="10800000" flipV="1">
            <a:off x="4071934" y="3071810"/>
            <a:ext cx="785818" cy="642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/>
          <p:nvPr/>
        </p:nvSpPr>
        <p:spPr>
          <a:xfrm>
            <a:off x="214282" y="457200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a-DK" sz="2000" dirty="0" smtClean="0"/>
              <a:t>Adobe Digital Edition vil nu blive installeret på din pc.</a:t>
            </a:r>
          </a:p>
          <a:p>
            <a:pPr marL="342900" indent="-342900">
              <a:buFont typeface="+mj-lt"/>
              <a:buAutoNum type="arabicPeriod" startAt="3"/>
            </a:pPr>
            <a:endParaRPr lang="da-DK" sz="20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da-DK" sz="2000" dirty="0" smtClean="0"/>
              <a:t>Når installationen er fuldendt, vil der stå ”</a:t>
            </a:r>
            <a:r>
              <a:rPr lang="da-DK" sz="2000" dirty="0" err="1" smtClean="0"/>
              <a:t>Completed</a:t>
            </a:r>
            <a:r>
              <a:rPr lang="da-DK" sz="2000" dirty="0" smtClean="0"/>
              <a:t>”. Klik derefter på ”Close”.</a:t>
            </a:r>
            <a:endParaRPr lang="da-DK" sz="2000" dirty="0"/>
          </a:p>
        </p:txBody>
      </p:sp>
      <p:sp>
        <p:nvSpPr>
          <p:cNvPr id="18" name="Ellipse 17"/>
          <p:cNvSpPr/>
          <p:nvPr/>
        </p:nvSpPr>
        <p:spPr>
          <a:xfrm>
            <a:off x="4857752" y="4000504"/>
            <a:ext cx="71438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7572396" y="6143644"/>
            <a:ext cx="85725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1" name="Lige pilforbindelse 20"/>
          <p:cNvCxnSpPr/>
          <p:nvPr/>
        </p:nvCxnSpPr>
        <p:spPr>
          <a:xfrm rot="5400000" flipH="1" flipV="1">
            <a:off x="3964777" y="4536289"/>
            <a:ext cx="1214446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>
            <a:off x="1714480" y="6286520"/>
            <a:ext cx="578647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- </a:t>
            </a:r>
            <a:r>
              <a:rPr lang="da-DK" sz="3600" dirty="0" smtClean="0"/>
              <a:t>Installation af </a:t>
            </a:r>
            <a:r>
              <a:rPr lang="da-DK" sz="3600" dirty="0" smtClean="0">
                <a:hlinkClick r:id="rId2"/>
              </a:rPr>
              <a:t>Adobe Digital Edition</a:t>
            </a:r>
            <a:r>
              <a:rPr lang="da-DK" sz="3600" dirty="0" smtClean="0"/>
              <a:t>. (Forsat)</a:t>
            </a:r>
            <a:endParaRPr lang="da-DK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7882" t="17952" r="27044" b="18218"/>
          <a:stretch>
            <a:fillRect/>
          </a:stretch>
        </p:blipFill>
        <p:spPr bwMode="auto">
          <a:xfrm>
            <a:off x="4643438" y="3143248"/>
            <a:ext cx="383979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3929090" cy="29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boks 5"/>
          <p:cNvSpPr txBox="1"/>
          <p:nvPr/>
        </p:nvSpPr>
        <p:spPr>
          <a:xfrm>
            <a:off x="4286248" y="1643050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Inden at installationen er endelig skal du acceptere Adobe Digital Editions betingelser. – Klik på ”I </a:t>
            </a:r>
            <a:r>
              <a:rPr lang="da-DK" dirty="0" err="1" smtClean="0"/>
              <a:t>Agree</a:t>
            </a:r>
            <a:r>
              <a:rPr lang="da-DK" dirty="0" smtClean="0"/>
              <a:t>”, hvis du acceptere betingelserne.</a:t>
            </a:r>
          </a:p>
        </p:txBody>
      </p:sp>
      <p:sp>
        <p:nvSpPr>
          <p:cNvPr id="7" name="Ellipse 6"/>
          <p:cNvSpPr/>
          <p:nvPr/>
        </p:nvSpPr>
        <p:spPr>
          <a:xfrm>
            <a:off x="2428860" y="4000504"/>
            <a:ext cx="85725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 rot="5400000">
            <a:off x="3071802" y="2428868"/>
            <a:ext cx="1571636" cy="1428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142844" y="4572008"/>
            <a:ext cx="435771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a-DK" dirty="0" smtClean="0"/>
              <a:t>For at kunne anvende Adobe Digital  Edition, skal du nu oprette eller aktivere en/ din Adobe ID.  - Dette giver dig mulighed for at læse de lånte titler, eller evt. overføre og læse dine lånte titler på andre </a:t>
            </a:r>
            <a:r>
              <a:rPr lang="da-DK" dirty="0" err="1" smtClean="0"/>
              <a:t>devices</a:t>
            </a:r>
            <a:r>
              <a:rPr lang="da-DK" dirty="0" smtClean="0"/>
              <a:t>. – Klik derfor på ”</a:t>
            </a:r>
            <a:r>
              <a:rPr lang="da-DK" dirty="0" err="1" smtClean="0"/>
              <a:t>Continue</a:t>
            </a:r>
            <a:r>
              <a:rPr lang="da-DK" dirty="0" smtClean="0"/>
              <a:t>”</a:t>
            </a:r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7429520" y="5715016"/>
            <a:ext cx="571504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pilforbindelse 12"/>
          <p:cNvCxnSpPr/>
          <p:nvPr/>
        </p:nvCxnSpPr>
        <p:spPr>
          <a:xfrm flipV="1">
            <a:off x="3643306" y="6000768"/>
            <a:ext cx="371477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3600" dirty="0" smtClean="0"/>
              <a:t>- Installation af </a:t>
            </a:r>
            <a:r>
              <a:rPr lang="da-DK" sz="3600" dirty="0" smtClean="0">
                <a:hlinkClick r:id="rId2"/>
              </a:rPr>
              <a:t>Adobe Digital Edition</a:t>
            </a:r>
            <a:r>
              <a:rPr lang="da-DK" sz="3600" dirty="0" smtClean="0"/>
              <a:t>. (Forsat)</a:t>
            </a:r>
            <a:endParaRPr lang="da-DK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31250" t="25403" r="31360" b="23634"/>
          <a:stretch>
            <a:fillRect/>
          </a:stretch>
        </p:blipFill>
        <p:spPr bwMode="auto">
          <a:xfrm>
            <a:off x="4429124" y="3571876"/>
            <a:ext cx="3929090" cy="30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0312" t="24627" r="30535" b="21641"/>
          <a:stretch>
            <a:fillRect/>
          </a:stretch>
        </p:blipFill>
        <p:spPr bwMode="auto">
          <a:xfrm>
            <a:off x="357158" y="1500174"/>
            <a:ext cx="3613572" cy="279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boks 6"/>
          <p:cNvSpPr txBox="1"/>
          <p:nvPr/>
        </p:nvSpPr>
        <p:spPr>
          <a:xfrm>
            <a:off x="4143372" y="1643050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Hvis du ikke allerede har et Adobe ID, skal du klikke på ”</a:t>
            </a:r>
            <a:r>
              <a:rPr lang="da-DK" dirty="0" err="1" smtClean="0"/>
              <a:t>get</a:t>
            </a:r>
            <a:r>
              <a:rPr lang="da-DK" dirty="0" smtClean="0"/>
              <a:t> an Adobe ID online”. – Herunder bliver du bedt om at udfylde en række felter. (Det er gratis at oprette en sådan konto).</a:t>
            </a:r>
            <a:endParaRPr lang="da-DK" dirty="0"/>
          </a:p>
        </p:txBody>
      </p:sp>
      <p:sp>
        <p:nvSpPr>
          <p:cNvPr id="8" name="Ellipse 7"/>
          <p:cNvSpPr/>
          <p:nvPr/>
        </p:nvSpPr>
        <p:spPr>
          <a:xfrm>
            <a:off x="2000232" y="2214554"/>
            <a:ext cx="107157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10800000" flipV="1">
            <a:off x="3143240" y="2071678"/>
            <a:ext cx="1285884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boks 10"/>
          <p:cNvSpPr txBox="1"/>
          <p:nvPr/>
        </p:nvSpPr>
        <p:spPr>
          <a:xfrm>
            <a:off x="142844" y="4429132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a-DK" dirty="0" smtClean="0"/>
              <a:t>Hvis du allerede har et Adobe ID, (eller når du har oprettet dig ,pkt. 1): indtast da, din </a:t>
            </a:r>
            <a:r>
              <a:rPr lang="da-DK" dirty="0" err="1" smtClean="0"/>
              <a:t>email-adresse</a:t>
            </a:r>
            <a:r>
              <a:rPr lang="da-DK" dirty="0" smtClean="0"/>
              <a:t> og  dit password.</a:t>
            </a:r>
          </a:p>
          <a:p>
            <a:pPr marL="342900" indent="-342900">
              <a:buFont typeface="+mj-lt"/>
              <a:buAutoNum type="arabicPeriod" startAt="2"/>
            </a:pPr>
            <a:endParaRPr lang="da-DK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da-DK" dirty="0" smtClean="0"/>
              <a:t>Klik derefter på ”</a:t>
            </a:r>
            <a:r>
              <a:rPr lang="da-DK" dirty="0" err="1" smtClean="0"/>
              <a:t>Activate</a:t>
            </a:r>
            <a:r>
              <a:rPr lang="da-DK" dirty="0" smtClean="0"/>
              <a:t>” – Din pc vil nu kunne overføre til andre </a:t>
            </a:r>
            <a:r>
              <a:rPr lang="da-DK" dirty="0" err="1" smtClean="0"/>
              <a:t>devices</a:t>
            </a:r>
            <a:r>
              <a:rPr lang="da-DK" dirty="0" smtClean="0"/>
              <a:t>.</a:t>
            </a:r>
          </a:p>
          <a:p>
            <a:pPr marL="342900" indent="-342900">
              <a:buFont typeface="+mj-lt"/>
              <a:buAutoNum type="arabicPeriod" startAt="2"/>
            </a:pPr>
            <a:endParaRPr lang="da-DK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da-DK" dirty="0" smtClean="0"/>
              <a:t>Klik på ”</a:t>
            </a:r>
            <a:r>
              <a:rPr lang="da-DK" dirty="0" err="1" smtClean="0"/>
              <a:t>Finished</a:t>
            </a:r>
            <a:r>
              <a:rPr lang="da-DK" dirty="0" smtClean="0"/>
              <a:t>”.</a:t>
            </a:r>
          </a:p>
          <a:p>
            <a:pPr marL="342900" indent="-342900">
              <a:buFont typeface="+mj-lt"/>
              <a:buAutoNum type="arabicPeriod" startAt="2"/>
            </a:pPr>
            <a:endParaRPr lang="da-DK" dirty="0"/>
          </a:p>
        </p:txBody>
      </p:sp>
      <p:sp>
        <p:nvSpPr>
          <p:cNvPr id="13" name="Ellipse 12"/>
          <p:cNvSpPr/>
          <p:nvPr/>
        </p:nvSpPr>
        <p:spPr>
          <a:xfrm>
            <a:off x="571472" y="2928934"/>
            <a:ext cx="1714512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pilforbindelse 14"/>
          <p:cNvCxnSpPr/>
          <p:nvPr/>
        </p:nvCxnSpPr>
        <p:spPr>
          <a:xfrm rot="5400000" flipH="1" flipV="1">
            <a:off x="821505" y="4107661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143240" y="3929066"/>
            <a:ext cx="642942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Vinklet forbindelse 17"/>
          <p:cNvCxnSpPr/>
          <p:nvPr/>
        </p:nvCxnSpPr>
        <p:spPr>
          <a:xfrm rot="16200000" flipV="1">
            <a:off x="3214678" y="4643446"/>
            <a:ext cx="1357322" cy="642942"/>
          </a:xfrm>
          <a:prstGeom prst="bentConnector3">
            <a:avLst>
              <a:gd name="adj1" fmla="val 8536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7429520" y="6286520"/>
            <a:ext cx="92869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9" name="Lige pilforbindelse 38"/>
          <p:cNvCxnSpPr/>
          <p:nvPr/>
        </p:nvCxnSpPr>
        <p:spPr>
          <a:xfrm flipV="1">
            <a:off x="2357422" y="6500834"/>
            <a:ext cx="492922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3600" dirty="0" smtClean="0"/>
              <a:t>– på </a:t>
            </a:r>
            <a:r>
              <a:rPr lang="da-DK" sz="3600" dirty="0" err="1" smtClean="0"/>
              <a:t>iPhone/iPad</a:t>
            </a:r>
            <a:endParaRPr lang="da-DK" sz="3600" dirty="0"/>
          </a:p>
        </p:txBody>
      </p:sp>
      <p:sp>
        <p:nvSpPr>
          <p:cNvPr id="5" name="Tekstboks 4"/>
          <p:cNvSpPr txBox="1"/>
          <p:nvPr/>
        </p:nvSpPr>
        <p:spPr>
          <a:xfrm>
            <a:off x="5214942" y="1500174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1. Download ”</a:t>
            </a:r>
            <a:r>
              <a:rPr lang="da-DK" dirty="0" err="1" smtClean="0"/>
              <a:t>Bluefire</a:t>
            </a:r>
            <a:r>
              <a:rPr lang="da-DK" dirty="0" smtClean="0"/>
              <a:t> </a:t>
            </a:r>
            <a:r>
              <a:rPr lang="da-DK" dirty="0" err="1" smtClean="0"/>
              <a:t>reader</a:t>
            </a:r>
            <a:r>
              <a:rPr lang="da-DK" dirty="0" smtClean="0"/>
              <a:t>” via </a:t>
            </a:r>
            <a:r>
              <a:rPr lang="da-DK" dirty="0" err="1" smtClean="0"/>
              <a:t>app-store</a:t>
            </a:r>
            <a:r>
              <a:rPr lang="da-DK" dirty="0" smtClean="0"/>
              <a:t> og installer. Du kan se mere og downloade </a:t>
            </a:r>
            <a:r>
              <a:rPr lang="da-DK" dirty="0" err="1" smtClean="0"/>
              <a:t>iTunes</a:t>
            </a:r>
            <a:r>
              <a:rPr lang="da-DK" dirty="0" smtClean="0"/>
              <a:t> </a:t>
            </a:r>
            <a:r>
              <a:rPr lang="da-DK" dirty="0" smtClean="0">
                <a:hlinkClick r:id="rId2"/>
              </a:rPr>
              <a:t>her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2. Gå ind på </a:t>
            </a:r>
            <a:r>
              <a:rPr lang="da-DK" dirty="0" smtClean="0">
                <a:hlinkClick r:id="rId3"/>
              </a:rPr>
              <a:t>Adobes hjemmeside</a:t>
            </a:r>
            <a:r>
              <a:rPr lang="da-DK" dirty="0" smtClean="0"/>
              <a:t> og opret en Adobe ID profil (hvis du ikke allerede har en).</a:t>
            </a:r>
            <a:endParaRPr lang="da-DK" dirty="0"/>
          </a:p>
        </p:txBody>
      </p:sp>
      <p:pic>
        <p:nvPicPr>
          <p:cNvPr id="6" name="Billede 5" descr="http://lh3.ggpht.com/_KybDgmTR3fw/TRuM8Mn7ywI/AAAAAAAADvY/PnwLpeDkYG4/s480/PicasaUp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428596" y="2714620"/>
            <a:ext cx="150019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l="3619" t="45608" r="73938" b="26013"/>
          <a:stretch>
            <a:fillRect/>
          </a:stretch>
        </p:blipFill>
        <p:spPr bwMode="auto">
          <a:xfrm>
            <a:off x="0" y="1285860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ladsholder til indhold 3" descr="http://lh6.ggpht.com/_KybDgmTR3fw/TRuM9IAi0pI/AAAAAAAADvI/2KgAQVjHYf0/s480/PicasaUp.jpg">
            <a:hlinkClick r:id="rId7"/>
          </p:cNvPr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2143116"/>
            <a:ext cx="342899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Lige pilforbindelse 12"/>
          <p:cNvCxnSpPr/>
          <p:nvPr/>
        </p:nvCxnSpPr>
        <p:spPr>
          <a:xfrm rot="10800000" flipV="1">
            <a:off x="2000232" y="1714488"/>
            <a:ext cx="307183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rot="10800000" flipV="1">
            <a:off x="2500298" y="2928934"/>
            <a:ext cx="271464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boks 14"/>
          <p:cNvSpPr txBox="1"/>
          <p:nvPr/>
        </p:nvSpPr>
        <p:spPr>
          <a:xfrm>
            <a:off x="214282" y="471488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3. Åbn </a:t>
            </a:r>
            <a:r>
              <a:rPr lang="da-DK" dirty="0" err="1" smtClean="0"/>
              <a:t>Bluefire</a:t>
            </a:r>
            <a:r>
              <a:rPr lang="da-DK" dirty="0" smtClean="0"/>
              <a:t> </a:t>
            </a:r>
            <a:r>
              <a:rPr lang="da-DK" dirty="0" err="1" smtClean="0"/>
              <a:t>reader</a:t>
            </a:r>
            <a:r>
              <a:rPr lang="da-DK" dirty="0" smtClean="0"/>
              <a:t> applikationen på din </a:t>
            </a:r>
            <a:r>
              <a:rPr lang="da-DK" dirty="0" err="1" smtClean="0"/>
              <a:t>iPhone</a:t>
            </a:r>
            <a:r>
              <a:rPr lang="da-DK" dirty="0" smtClean="0"/>
              <a:t> eller </a:t>
            </a:r>
            <a:r>
              <a:rPr lang="da-DK" dirty="0" err="1" smtClean="0"/>
              <a:t>iPad</a:t>
            </a:r>
            <a:r>
              <a:rPr lang="da-DK" dirty="0" smtClean="0"/>
              <a:t> og autoriser din Adobe ID</a:t>
            </a:r>
            <a:endParaRPr lang="da-DK" dirty="0"/>
          </a:p>
        </p:txBody>
      </p:sp>
      <p:sp>
        <p:nvSpPr>
          <p:cNvPr id="16" name="Ellipse 15"/>
          <p:cNvSpPr/>
          <p:nvPr/>
        </p:nvSpPr>
        <p:spPr>
          <a:xfrm>
            <a:off x="5857884" y="4143380"/>
            <a:ext cx="1857388" cy="1143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Lige pilforbindelse 17"/>
          <p:cNvCxnSpPr/>
          <p:nvPr/>
        </p:nvCxnSpPr>
        <p:spPr>
          <a:xfrm flipV="1">
            <a:off x="3428992" y="4929198"/>
            <a:ext cx="250033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på Androide</a:t>
            </a:r>
            <a:endParaRPr lang="da-DK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3" t="19888" r="68039" b="2771"/>
          <a:stretch>
            <a:fillRect/>
          </a:stretch>
        </p:blipFill>
        <p:spPr bwMode="auto">
          <a:xfrm>
            <a:off x="285720" y="1428735"/>
            <a:ext cx="2122730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772" t="20608" r="66651" b="5405"/>
          <a:stretch>
            <a:fillRect/>
          </a:stretch>
        </p:blipFill>
        <p:spPr bwMode="auto">
          <a:xfrm>
            <a:off x="6986196" y="3571876"/>
            <a:ext cx="215780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boks 7"/>
          <p:cNvSpPr txBox="1"/>
          <p:nvPr/>
        </p:nvSpPr>
        <p:spPr>
          <a:xfrm>
            <a:off x="2643174" y="1571612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Installer </a:t>
            </a:r>
            <a:r>
              <a:rPr lang="da-DK" dirty="0" err="1" smtClean="0"/>
              <a:t>Aldiko</a:t>
            </a:r>
            <a:r>
              <a:rPr lang="da-DK" dirty="0" smtClean="0"/>
              <a:t> Premium fra Android </a:t>
            </a:r>
            <a:r>
              <a:rPr lang="da-DK" dirty="0" err="1" smtClean="0"/>
              <a:t>Market</a:t>
            </a: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For at overføre bogen til enheden skal du koble den til computeren og vælge at tilslutte som fjerndisk. Android-enheden dukker op som ”</a:t>
            </a:r>
            <a:r>
              <a:rPr lang="da-DK" dirty="0" err="1" smtClean="0"/>
              <a:t>Aldiko</a:t>
            </a:r>
            <a:r>
              <a:rPr lang="da-DK" dirty="0" smtClean="0"/>
              <a:t> Premium” i Adobe Digital Editions. Træk bogen til ”</a:t>
            </a:r>
            <a:r>
              <a:rPr lang="da-DK" dirty="0" err="1" smtClean="0"/>
              <a:t>Aldiko</a:t>
            </a:r>
            <a:r>
              <a:rPr lang="da-DK" dirty="0" smtClean="0"/>
              <a:t> Premium”, og tag </a:t>
            </a:r>
            <a:r>
              <a:rPr lang="da-DK" dirty="0" err="1" smtClean="0"/>
              <a:t>USB-kablet</a:t>
            </a:r>
            <a:r>
              <a:rPr lang="da-DK" dirty="0" smtClean="0"/>
              <a:t> ud, når du er færdig.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2571736" y="3786190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a-DK" dirty="0" smtClean="0"/>
              <a:t>  I </a:t>
            </a:r>
            <a:r>
              <a:rPr lang="da-DK" dirty="0" err="1" smtClean="0"/>
              <a:t>Aldiko-app’en</a:t>
            </a:r>
            <a:r>
              <a:rPr lang="da-DK" dirty="0" smtClean="0"/>
              <a:t> skal du åbne menuen og vælge ”</a:t>
            </a:r>
            <a:r>
              <a:rPr lang="da-DK" dirty="0" err="1" smtClean="0"/>
              <a:t>SD-kort</a:t>
            </a:r>
            <a:r>
              <a:rPr lang="da-DK" dirty="0" smtClean="0"/>
              <a:t>”. Bogen havner i mappen ”Digital Editions”. </a:t>
            </a:r>
          </a:p>
          <a:p>
            <a:pPr marL="342900" indent="-342900">
              <a:buFont typeface="+mj-lt"/>
              <a:buAutoNum type="arabicPeriod" startAt="3"/>
            </a:pPr>
            <a:endParaRPr lang="da-DK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da-DK" dirty="0" smtClean="0"/>
              <a:t>Marker den og vælg ”Importer”. Nu findes bogen i din </a:t>
            </a:r>
            <a:r>
              <a:rPr lang="da-DK" dirty="0" err="1" smtClean="0"/>
              <a:t>Aldiko-reol</a:t>
            </a:r>
            <a:r>
              <a:rPr lang="da-DK" dirty="0" smtClean="0"/>
              <a:t> og kan læses frem til låneperiodens slutning.</a:t>
            </a:r>
            <a:endParaRPr lang="da-DK" dirty="0"/>
          </a:p>
        </p:txBody>
      </p:sp>
      <p:sp>
        <p:nvSpPr>
          <p:cNvPr id="10" name="Ellipse 9"/>
          <p:cNvSpPr/>
          <p:nvPr/>
        </p:nvSpPr>
        <p:spPr>
          <a:xfrm>
            <a:off x="500034" y="4214818"/>
            <a:ext cx="785818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pilforbindelse 11"/>
          <p:cNvCxnSpPr/>
          <p:nvPr/>
        </p:nvCxnSpPr>
        <p:spPr>
          <a:xfrm rot="10800000" flipV="1">
            <a:off x="1428728" y="4214818"/>
            <a:ext cx="142876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>
            <a:endCxn id="8196" idx="1"/>
          </p:cNvCxnSpPr>
          <p:nvPr/>
        </p:nvCxnSpPr>
        <p:spPr>
          <a:xfrm flipV="1">
            <a:off x="6429388" y="5214938"/>
            <a:ext cx="556808" cy="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på </a:t>
            </a:r>
            <a:r>
              <a:rPr lang="da-DK" dirty="0" err="1" smtClean="0"/>
              <a:t>Ebogslæsere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Indsæt tekst og skærmbilleder i </a:t>
            </a:r>
            <a:r>
              <a:rPr lang="da-DK" smtClean="0"/>
              <a:t>morgen tidlig</a:t>
            </a:r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Retningslinier</a:t>
            </a:r>
            <a:r>
              <a:rPr lang="da-DK" dirty="0" smtClean="0"/>
              <a:t> – ”Systemkrav”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a-DK" dirty="0" smtClean="0"/>
              <a:t>fase:</a:t>
            </a:r>
          </a:p>
          <a:p>
            <a:pPr marL="914400" lvl="1" indent="-514350"/>
            <a:r>
              <a:rPr lang="da-DK" dirty="0" err="1" smtClean="0"/>
              <a:t>Ebøgerne</a:t>
            </a:r>
            <a:r>
              <a:rPr lang="da-DK" dirty="0" smtClean="0"/>
              <a:t> = DRM beskyttede filer</a:t>
            </a:r>
          </a:p>
          <a:p>
            <a:pPr marL="1314450" lvl="2" indent="-514350"/>
            <a:r>
              <a:rPr lang="da-DK" dirty="0" err="1" smtClean="0"/>
              <a:t>Ebøgerne</a:t>
            </a:r>
            <a:r>
              <a:rPr lang="da-DK" dirty="0" smtClean="0"/>
              <a:t> skal læses via Adobe Digital Edition.</a:t>
            </a:r>
          </a:p>
          <a:p>
            <a:pPr marL="1314450" lvl="2" indent="-514350"/>
            <a:r>
              <a:rPr lang="da-DK" dirty="0" smtClean="0"/>
              <a:t>På </a:t>
            </a:r>
            <a:r>
              <a:rPr lang="da-DK" dirty="0" err="1" smtClean="0"/>
              <a:t>iPhone/iPad</a:t>
            </a:r>
            <a:r>
              <a:rPr lang="da-DK" dirty="0" smtClean="0"/>
              <a:t>;</a:t>
            </a:r>
          </a:p>
          <a:p>
            <a:pPr marL="1771650" lvl="3" indent="-514350"/>
            <a:r>
              <a:rPr lang="da-DK" sz="2400" dirty="0" smtClean="0"/>
              <a:t>via applikationen ”</a:t>
            </a:r>
            <a:r>
              <a:rPr lang="da-DK" sz="2400" dirty="0" err="1" smtClean="0"/>
              <a:t>Bluefire</a:t>
            </a:r>
            <a:r>
              <a:rPr lang="da-DK" sz="2400" dirty="0" smtClean="0"/>
              <a:t> </a:t>
            </a:r>
            <a:r>
              <a:rPr lang="da-DK" sz="2400" dirty="0" err="1" smtClean="0"/>
              <a:t>reader</a:t>
            </a:r>
            <a:r>
              <a:rPr lang="da-DK" sz="2400" dirty="0" smtClean="0"/>
              <a:t>”</a:t>
            </a:r>
          </a:p>
          <a:p>
            <a:pPr marL="1314450" lvl="2" indent="-514350"/>
            <a:r>
              <a:rPr lang="da-DK" dirty="0" smtClean="0"/>
              <a:t>På </a:t>
            </a:r>
            <a:r>
              <a:rPr lang="da-DK" dirty="0" err="1" smtClean="0"/>
              <a:t>Smartphones</a:t>
            </a:r>
            <a:r>
              <a:rPr lang="da-DK" dirty="0" smtClean="0"/>
              <a:t> med Androide; </a:t>
            </a:r>
          </a:p>
          <a:p>
            <a:pPr marL="1771650" lvl="3" indent="-514350"/>
            <a:r>
              <a:rPr lang="da-DK" sz="2400" dirty="0" smtClean="0"/>
              <a:t>via applikationen ”</a:t>
            </a:r>
            <a:r>
              <a:rPr lang="da-DK" sz="2400" dirty="0" err="1" smtClean="0"/>
              <a:t>Aldiko</a:t>
            </a:r>
            <a:r>
              <a:rPr lang="da-DK" sz="2400" dirty="0" smtClean="0"/>
              <a:t>”</a:t>
            </a:r>
          </a:p>
          <a:p>
            <a:pPr marL="514350" lvl="1" indent="-514350">
              <a:buNone/>
            </a:pPr>
            <a:r>
              <a:rPr lang="da-DK" sz="3200" dirty="0" smtClean="0"/>
              <a:t>2. fase:</a:t>
            </a:r>
          </a:p>
          <a:p>
            <a:pPr marL="914400" lvl="1" indent="-514350"/>
            <a:r>
              <a:rPr lang="da-DK" dirty="0" err="1" smtClean="0"/>
              <a:t>Streaming</a:t>
            </a:r>
            <a:r>
              <a:rPr lang="da-DK" dirty="0" smtClean="0"/>
              <a:t> fra alle </a:t>
            </a:r>
            <a:r>
              <a:rPr lang="da-DK" dirty="0" err="1" smtClean="0"/>
              <a:t>devices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325" y="3019425"/>
            <a:ext cx="828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 smtClean="0"/>
              <a:t>Indledende præsentation af </a:t>
            </a:r>
            <a:r>
              <a:rPr lang="da-DK" dirty="0" err="1" smtClean="0"/>
              <a:t>eReolen.dk</a:t>
            </a:r>
            <a:r>
              <a:rPr lang="da-DK" dirty="0" smtClean="0"/>
              <a:t>/ baggrund for projektet. (Susanne)</a:t>
            </a:r>
          </a:p>
          <a:p>
            <a:endParaRPr lang="da-DK" dirty="0" smtClean="0"/>
          </a:p>
          <a:p>
            <a:r>
              <a:rPr lang="da-DK" dirty="0" smtClean="0"/>
              <a:t>Indhold/funktioner på </a:t>
            </a:r>
            <a:r>
              <a:rPr lang="da-DK" dirty="0" err="1" smtClean="0"/>
              <a:t>eReolen.dk</a:t>
            </a:r>
            <a:r>
              <a:rPr lang="da-DK" dirty="0" smtClean="0"/>
              <a:t> (Jane)</a:t>
            </a:r>
          </a:p>
          <a:p>
            <a:endParaRPr lang="da-DK" dirty="0" smtClean="0"/>
          </a:p>
          <a:p>
            <a:r>
              <a:rPr lang="da-DK" dirty="0" smtClean="0"/>
              <a:t>Hvordan virker servicen (</a:t>
            </a:r>
            <a:r>
              <a:rPr lang="da-DK" dirty="0" err="1" smtClean="0"/>
              <a:t>PC/Smartphones/iPad/ebogslæsere</a:t>
            </a:r>
            <a:r>
              <a:rPr lang="da-DK" dirty="0" smtClean="0"/>
              <a:t>) (Jane/ Karin)</a:t>
            </a:r>
          </a:p>
          <a:p>
            <a:endParaRPr lang="da-DK" dirty="0" smtClean="0"/>
          </a:p>
          <a:p>
            <a:r>
              <a:rPr lang="da-DK" dirty="0" smtClean="0"/>
              <a:t>Retningslinjer for brugen af </a:t>
            </a:r>
            <a:r>
              <a:rPr lang="da-DK" dirty="0" err="1" smtClean="0"/>
              <a:t>eReolen.dk</a:t>
            </a:r>
            <a:r>
              <a:rPr lang="da-DK" dirty="0" smtClean="0"/>
              <a:t> (Jane/Karin)</a:t>
            </a:r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325" y="3019425"/>
            <a:ext cx="828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Retningslinier</a:t>
            </a:r>
            <a:r>
              <a:rPr lang="da-DK" dirty="0"/>
              <a:t> </a:t>
            </a:r>
            <a:r>
              <a:rPr lang="da-DK" dirty="0" smtClean="0"/>
              <a:t>- låneperiode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Downlån</a:t>
            </a:r>
            <a:r>
              <a:rPr lang="da-DK" dirty="0"/>
              <a:t> perioden pr. titel er </a:t>
            </a:r>
            <a:r>
              <a:rPr lang="da-DK" b="1" dirty="0"/>
              <a:t>30 dage. </a:t>
            </a:r>
          </a:p>
          <a:p>
            <a:endParaRPr lang="da-DK" dirty="0"/>
          </a:p>
          <a:p>
            <a:r>
              <a:rPr lang="da-DK" dirty="0"/>
              <a:t>Der er mulighed for </a:t>
            </a:r>
            <a:r>
              <a:rPr lang="da-DK" dirty="0" err="1"/>
              <a:t>gendownlån</a:t>
            </a:r>
            <a:r>
              <a:rPr lang="da-DK" dirty="0"/>
              <a:t> én gang i </a:t>
            </a:r>
            <a:r>
              <a:rPr lang="da-DK" dirty="0" smtClean="0"/>
              <a:t>løbet af låneperioden.</a:t>
            </a:r>
            <a:endParaRPr lang="da-DK" dirty="0"/>
          </a:p>
          <a:p>
            <a:endParaRPr lang="da-DK" dirty="0"/>
          </a:p>
          <a:p>
            <a:r>
              <a:rPr lang="da-DK" dirty="0"/>
              <a:t>Derefter kan titlen tidligst </a:t>
            </a:r>
            <a:r>
              <a:rPr lang="da-DK" dirty="0" err="1"/>
              <a:t>downlånes</a:t>
            </a:r>
            <a:r>
              <a:rPr lang="da-DK" dirty="0"/>
              <a:t> </a:t>
            </a:r>
            <a:r>
              <a:rPr lang="da-DK" dirty="0" smtClean="0"/>
              <a:t>igen 90 </a:t>
            </a:r>
            <a:r>
              <a:rPr lang="da-DK" dirty="0"/>
              <a:t>dage efter </a:t>
            </a:r>
            <a:r>
              <a:rPr lang="da-DK" dirty="0" smtClean="0"/>
              <a:t>udløbet </a:t>
            </a:r>
            <a:r>
              <a:rPr lang="da-DK" dirty="0"/>
              <a:t>af sidste </a:t>
            </a:r>
            <a:r>
              <a:rPr lang="da-DK" dirty="0" err="1"/>
              <a:t>downlånsperiode</a:t>
            </a:r>
            <a:r>
              <a:rPr lang="da-DK" dirty="0"/>
              <a:t>.  </a:t>
            </a:r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325" y="3019425"/>
            <a:ext cx="828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Retningsliner – begrænsninger.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Bibliotekerne kan begrænse </a:t>
            </a:r>
            <a:r>
              <a:rPr lang="da-DK" dirty="0" smtClean="0"/>
              <a:t>antallet af </a:t>
            </a:r>
            <a:r>
              <a:rPr lang="da-DK" dirty="0"/>
              <a:t>bøger pr. låner pr. mdr</a:t>
            </a:r>
            <a:r>
              <a:rPr lang="da-DK" dirty="0" smtClean="0"/>
              <a:t>.</a:t>
            </a:r>
            <a:endParaRPr lang="da-DK" dirty="0"/>
          </a:p>
          <a:p>
            <a:pPr lvl="1"/>
            <a:r>
              <a:rPr lang="da-DK" dirty="0" smtClean="0"/>
              <a:t>Aarhus: muligt at låne 5 titler pr. 30 dage, pr. bruger.</a:t>
            </a:r>
          </a:p>
          <a:p>
            <a:pPr lvl="1">
              <a:buNone/>
            </a:pPr>
            <a:endParaRPr lang="da-DK" dirty="0" smtClean="0"/>
          </a:p>
          <a:p>
            <a:r>
              <a:rPr lang="da-DK" dirty="0" smtClean="0"/>
              <a:t>Der </a:t>
            </a:r>
            <a:r>
              <a:rPr lang="da-DK" dirty="0"/>
              <a:t>kan ikke printes, klippes eller på anden måde kopieres fra </a:t>
            </a:r>
            <a:r>
              <a:rPr lang="da-DK" dirty="0" err="1"/>
              <a:t>ebogs-filerne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325" y="3019425"/>
            <a:ext cx="828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Indhold på </a:t>
            </a:r>
            <a:r>
              <a:rPr lang="da-DK" dirty="0" err="1" smtClean="0">
                <a:hlinkClick r:id="rId2"/>
              </a:rPr>
              <a:t>eReolen.dk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ca. 2000 skøn- og </a:t>
            </a:r>
            <a:r>
              <a:rPr lang="da-DK" dirty="0" err="1"/>
              <a:t>faglitterærere</a:t>
            </a:r>
            <a:r>
              <a:rPr lang="da-DK" dirty="0"/>
              <a:t> titler</a:t>
            </a:r>
          </a:p>
          <a:p>
            <a:r>
              <a:rPr lang="da-DK" dirty="0"/>
              <a:t>litteratur for både børn og voksne</a:t>
            </a:r>
          </a:p>
          <a:p>
            <a:r>
              <a:rPr lang="da-DK" dirty="0"/>
              <a:t>Gratis smagsprøver (svarende til 3% af hver titel)</a:t>
            </a:r>
          </a:p>
          <a:p>
            <a:r>
              <a:rPr lang="da-DK" dirty="0"/>
              <a:t>Mulighed for køb</a:t>
            </a:r>
          </a:p>
          <a:p>
            <a:r>
              <a:rPr lang="da-DK" dirty="0"/>
              <a:t> </a:t>
            </a:r>
            <a:r>
              <a:rPr lang="da-DK" dirty="0" smtClean="0"/>
              <a:t>top 10 </a:t>
            </a:r>
            <a:r>
              <a:rPr lang="da-DK" dirty="0"/>
              <a:t>liste og de mest udlånte titler </a:t>
            </a:r>
          </a:p>
          <a:p>
            <a:r>
              <a:rPr lang="da-DK" dirty="0"/>
              <a:t>nyhedsliste-visningen øverst på siden</a:t>
            </a:r>
          </a:p>
          <a:p>
            <a:r>
              <a:rPr lang="da-DK" dirty="0"/>
              <a:t>anbefalinger</a:t>
            </a:r>
          </a:p>
          <a:p>
            <a:r>
              <a:rPr lang="da-DK" dirty="0"/>
              <a:t>nyhedsspots</a:t>
            </a:r>
          </a:p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5325" y="3019425"/>
            <a:ext cx="828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virker </a:t>
            </a:r>
            <a:r>
              <a:rPr lang="da-DK" dirty="0" err="1" smtClean="0">
                <a:hlinkClick r:id="rId2"/>
              </a:rPr>
              <a:t>eReolen.dk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6" name="Billede 5" descr="ereol- skærmdu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83696"/>
            <a:ext cx="3611295" cy="547430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214282" y="1500174"/>
            <a:ext cx="4857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2800" dirty="0" smtClean="0"/>
              <a:t>log in</a:t>
            </a:r>
          </a:p>
          <a:p>
            <a:pPr marL="342900" indent="-342900">
              <a:buAutoNum type="arabicPeriod"/>
            </a:pPr>
            <a:r>
              <a:rPr lang="da-DK" sz="2800" dirty="0" smtClean="0"/>
              <a:t>Find titel du ønsker at låne.</a:t>
            </a:r>
          </a:p>
          <a:p>
            <a:pPr marL="800100" lvl="1" indent="-342900">
              <a:buFont typeface="+mj-lt"/>
              <a:buAutoNum type="alphaUcPeriod"/>
            </a:pPr>
            <a:r>
              <a:rPr lang="da-DK" sz="2800" dirty="0" smtClean="0"/>
              <a:t>Via nyeste titler i karrusel</a:t>
            </a:r>
          </a:p>
          <a:p>
            <a:pPr marL="800100" lvl="1" indent="-342900">
              <a:buFont typeface="+mj-lt"/>
              <a:buAutoNum type="alphaUcPeriod"/>
            </a:pPr>
            <a:r>
              <a:rPr lang="da-DK" sz="2800" dirty="0" smtClean="0"/>
              <a:t>Via ”Emneindgang” </a:t>
            </a:r>
          </a:p>
          <a:p>
            <a:pPr marL="800100" lvl="1" indent="-342900">
              <a:buFont typeface="+mj-lt"/>
              <a:buAutoNum type="alphaUcPeriod"/>
            </a:pPr>
            <a:r>
              <a:rPr lang="da-DK" sz="2800" dirty="0" smtClean="0"/>
              <a:t>Via anbefalinger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da-DK" sz="2800" dirty="0" smtClean="0"/>
              <a:t>Via ”mest læste”</a:t>
            </a:r>
          </a:p>
          <a:p>
            <a:pPr marL="800100" lvl="1" indent="-342900"/>
            <a:endParaRPr lang="da-DK" dirty="0" smtClean="0"/>
          </a:p>
        </p:txBody>
      </p:sp>
      <p:sp>
        <p:nvSpPr>
          <p:cNvPr id="7" name="Ellipse 6"/>
          <p:cNvSpPr/>
          <p:nvPr/>
        </p:nvSpPr>
        <p:spPr>
          <a:xfrm>
            <a:off x="7358082" y="1357298"/>
            <a:ext cx="35719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V="1">
            <a:off x="1500166" y="1785926"/>
            <a:ext cx="5857916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 flipV="1">
            <a:off x="4857752" y="2428868"/>
            <a:ext cx="64294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>
            <a:off x="3857620" y="3143248"/>
            <a:ext cx="414340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3428992" y="3571876"/>
            <a:ext cx="20002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 flipV="1">
            <a:off x="3571868" y="3714752"/>
            <a:ext cx="314327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– titelvisning</a:t>
            </a:r>
            <a:endParaRPr lang="da-DK" dirty="0"/>
          </a:p>
        </p:txBody>
      </p:sp>
      <p:pic>
        <p:nvPicPr>
          <p:cNvPr id="4" name="Billede 3" descr="titel - skærmdu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158906"/>
            <a:ext cx="3766262" cy="5699094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42844" y="1500174"/>
            <a:ext cx="4929222" cy="581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2000" dirty="0" smtClean="0"/>
              <a:t>Klik evt. på titlen for at læse kort beskrivelse af titlen, eller for at læse anbefaling.</a:t>
            </a:r>
          </a:p>
          <a:p>
            <a:pPr marL="800100" lvl="1" indent="-342900">
              <a:buFont typeface="+mj-lt"/>
              <a:buAutoNum type="alphaUcPeriod"/>
            </a:pPr>
            <a:r>
              <a:rPr lang="da-DK" sz="2000" dirty="0" smtClean="0"/>
              <a:t>vælg evt. smagsprøve direkte fra forside.</a:t>
            </a:r>
          </a:p>
          <a:p>
            <a:pPr>
              <a:buAutoNum type="arabicPeriod"/>
            </a:pPr>
            <a:endParaRPr lang="da-DK" sz="2000" dirty="0" smtClean="0"/>
          </a:p>
          <a:p>
            <a:pPr>
              <a:buAutoNum type="arabicPeriod"/>
            </a:pPr>
            <a:r>
              <a:rPr lang="da-DK" sz="2000" dirty="0" smtClean="0"/>
              <a:t>Klik enten på ”Prøv”, ”Køb”, ”Lån”, ”Husk”</a:t>
            </a:r>
          </a:p>
          <a:p>
            <a:pPr marL="971550" lvl="1" indent="-514350">
              <a:buFont typeface="+mj-lt"/>
              <a:buAutoNum type="alphaUcPeriod"/>
            </a:pPr>
            <a:r>
              <a:rPr lang="da-DK" sz="2000" dirty="0"/>
              <a:t>”</a:t>
            </a:r>
            <a:r>
              <a:rPr lang="da-DK" sz="2000" b="1" dirty="0"/>
              <a:t>Prøv </a:t>
            </a:r>
            <a:r>
              <a:rPr lang="da-DK" sz="2000" dirty="0"/>
              <a:t>”= 3 % af titel i </a:t>
            </a:r>
            <a:r>
              <a:rPr lang="da-DK" sz="2000" dirty="0">
                <a:hlinkClick r:id="rId3"/>
              </a:rPr>
              <a:t>Adobe digital edition</a:t>
            </a:r>
            <a:r>
              <a:rPr lang="da-DK" sz="2000" dirty="0" smtClean="0"/>
              <a:t>.</a:t>
            </a:r>
            <a:endParaRPr lang="da-DK" sz="2000" dirty="0"/>
          </a:p>
          <a:p>
            <a:pPr marL="971550" lvl="1" indent="-514350">
              <a:buFont typeface="+mj-lt"/>
              <a:buAutoNum type="alphaUcPeriod"/>
            </a:pPr>
            <a:r>
              <a:rPr lang="da-DK" sz="2000" dirty="0"/>
              <a:t>”</a:t>
            </a:r>
            <a:r>
              <a:rPr lang="da-DK" sz="2000" b="1" dirty="0"/>
              <a:t>Køb</a:t>
            </a:r>
            <a:r>
              <a:rPr lang="da-DK" sz="2000" dirty="0"/>
              <a:t>”= senere bliver det muligt at købe titlen</a:t>
            </a:r>
            <a:r>
              <a:rPr lang="da-DK" sz="2000" dirty="0" smtClean="0"/>
              <a:t>.</a:t>
            </a:r>
            <a:endParaRPr lang="da-DK" sz="2000" dirty="0"/>
          </a:p>
          <a:p>
            <a:pPr marL="971550" lvl="1" indent="-514350">
              <a:buFont typeface="+mj-lt"/>
              <a:buAutoNum type="alphaUcPeriod"/>
            </a:pPr>
            <a:r>
              <a:rPr lang="da-DK" sz="2000" dirty="0" smtClean="0"/>
              <a:t>”</a:t>
            </a:r>
            <a:r>
              <a:rPr lang="da-DK" sz="2000" b="1" dirty="0" smtClean="0"/>
              <a:t>Lån</a:t>
            </a:r>
            <a:r>
              <a:rPr lang="da-DK" sz="2000" dirty="0" smtClean="0"/>
              <a:t>” = til læsning på pc (</a:t>
            </a:r>
            <a:r>
              <a:rPr lang="da-DK" sz="2000" dirty="0" smtClean="0">
                <a:hlinkClick r:id="rId3"/>
              </a:rPr>
              <a:t>Adobe Digital Edition</a:t>
            </a:r>
            <a:r>
              <a:rPr lang="da-DK" sz="2000" dirty="0" smtClean="0"/>
              <a:t>)/</a:t>
            </a:r>
            <a:r>
              <a:rPr lang="da-DK" sz="2000" dirty="0" err="1" smtClean="0"/>
              <a:t>smartphone/tablet</a:t>
            </a:r>
            <a:r>
              <a:rPr lang="da-DK" sz="2000" dirty="0" smtClean="0"/>
              <a:t> (</a:t>
            </a:r>
            <a:r>
              <a:rPr lang="da-DK" sz="2000" dirty="0" err="1" smtClean="0"/>
              <a:t>App</a:t>
            </a:r>
            <a:r>
              <a:rPr lang="da-DK" sz="2000" dirty="0" smtClean="0"/>
              <a:t>: </a:t>
            </a:r>
            <a:r>
              <a:rPr lang="da-DK" sz="2000" dirty="0" err="1" smtClean="0"/>
              <a:t>Bluefire</a:t>
            </a:r>
            <a:r>
              <a:rPr lang="da-DK" sz="2000" dirty="0" smtClean="0"/>
              <a:t> </a:t>
            </a:r>
            <a:r>
              <a:rPr lang="da-DK" sz="2000" dirty="0" err="1" smtClean="0"/>
              <a:t>reader</a:t>
            </a:r>
            <a:r>
              <a:rPr lang="da-DK" sz="2000" dirty="0" smtClean="0"/>
              <a:t>/ </a:t>
            </a:r>
            <a:r>
              <a:rPr lang="da-DK" sz="2000" dirty="0" err="1" smtClean="0"/>
              <a:t>Aldiko</a:t>
            </a:r>
            <a:r>
              <a:rPr lang="da-DK" sz="2000" dirty="0" smtClean="0"/>
              <a:t>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da-DK" sz="2000" dirty="0" smtClean="0"/>
              <a:t>”</a:t>
            </a:r>
            <a:r>
              <a:rPr lang="da-DK" sz="2000" b="1" dirty="0" smtClean="0"/>
              <a:t>Husk</a:t>
            </a:r>
            <a:r>
              <a:rPr lang="da-DK" sz="2000" dirty="0" smtClean="0"/>
              <a:t>”= Tilføj på din huskeliste, under ”Min side” – til evt. senere lån.</a:t>
            </a:r>
          </a:p>
          <a:p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7000892" y="3643314"/>
            <a:ext cx="100013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pilforbindelse 7"/>
          <p:cNvCxnSpPr/>
          <p:nvPr/>
        </p:nvCxnSpPr>
        <p:spPr>
          <a:xfrm>
            <a:off x="4714876" y="3071810"/>
            <a:ext cx="214314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– ”Min side”</a:t>
            </a:r>
            <a:endParaRPr lang="da-DK" dirty="0"/>
          </a:p>
        </p:txBody>
      </p:sp>
      <p:pic>
        <p:nvPicPr>
          <p:cNvPr id="4" name="Pladsholder til indhold 3" descr="min side - skærmdum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714488"/>
            <a:ext cx="3484254" cy="4697427"/>
          </a:xfrm>
        </p:spPr>
      </p:pic>
      <p:sp>
        <p:nvSpPr>
          <p:cNvPr id="5" name="Tekstboks 4"/>
          <p:cNvSpPr txBox="1"/>
          <p:nvPr/>
        </p:nvSpPr>
        <p:spPr>
          <a:xfrm>
            <a:off x="214282" y="1785926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Få overblik over dine lån.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Se din huskeliste</a:t>
            </a:r>
          </a:p>
          <a:p>
            <a:pPr marL="342900" indent="-342900">
              <a:buFont typeface="+mj-lt"/>
              <a:buAutoNum type="arabicPeriod"/>
            </a:pPr>
            <a:endParaRPr lang="da-DK" b="1" dirty="0" smtClean="0"/>
          </a:p>
          <a:p>
            <a:endParaRPr lang="da-DK" b="1" dirty="0"/>
          </a:p>
        </p:txBody>
      </p:sp>
      <p:sp>
        <p:nvSpPr>
          <p:cNvPr id="6" name="Ellipse 5"/>
          <p:cNvSpPr/>
          <p:nvPr/>
        </p:nvSpPr>
        <p:spPr>
          <a:xfrm>
            <a:off x="5000628" y="3214686"/>
            <a:ext cx="1214446" cy="928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6215074" y="3000372"/>
            <a:ext cx="1357322" cy="1714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>
            <a:off x="3071802" y="2071678"/>
            <a:ext cx="1857388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6929454" y="1643050"/>
            <a:ext cx="500066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pilforbindelse 12"/>
          <p:cNvCxnSpPr/>
          <p:nvPr/>
        </p:nvCxnSpPr>
        <p:spPr>
          <a:xfrm rot="5400000">
            <a:off x="7179487" y="1250141"/>
            <a:ext cx="35719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inklet forbindelse 14"/>
          <p:cNvCxnSpPr/>
          <p:nvPr/>
        </p:nvCxnSpPr>
        <p:spPr>
          <a:xfrm>
            <a:off x="2285984" y="2500306"/>
            <a:ext cx="4000528" cy="2071702"/>
          </a:xfrm>
          <a:prstGeom prst="bentConnector3">
            <a:avLst>
              <a:gd name="adj1" fmla="val 1142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virker </a:t>
            </a:r>
            <a:r>
              <a:rPr lang="da-DK" dirty="0" err="1" smtClean="0"/>
              <a:t>eReolen.dk</a:t>
            </a:r>
            <a:r>
              <a:rPr lang="da-DK" dirty="0" smtClean="0"/>
              <a:t> – ”Lån”</a:t>
            </a:r>
            <a:endParaRPr lang="da-DK" dirty="0"/>
          </a:p>
        </p:txBody>
      </p:sp>
      <p:pic>
        <p:nvPicPr>
          <p:cNvPr id="4" name="Pladsholder til indhold 3" descr="lån skærmdump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0104" y="1571613"/>
            <a:ext cx="5342153" cy="3857651"/>
          </a:xfrm>
        </p:spPr>
      </p:pic>
      <p:sp>
        <p:nvSpPr>
          <p:cNvPr id="5" name="Tekstboks 4"/>
          <p:cNvSpPr txBox="1"/>
          <p:nvPr/>
        </p:nvSpPr>
        <p:spPr>
          <a:xfrm>
            <a:off x="214282" y="1428736"/>
            <a:ext cx="3286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 smtClean="0"/>
              <a:t>Klik på ”Lån”</a:t>
            </a:r>
          </a:p>
          <a:p>
            <a:pPr marL="342900" indent="-342900">
              <a:buAutoNum type="arabicPeriod"/>
            </a:pPr>
            <a:r>
              <a:rPr lang="da-DK" dirty="0" smtClean="0"/>
              <a:t>Såfremt du har installeret </a:t>
            </a:r>
            <a:r>
              <a:rPr lang="da-DK" dirty="0" smtClean="0">
                <a:hlinkClick r:id="rId3"/>
              </a:rPr>
              <a:t>Adobe Digital Edition</a:t>
            </a:r>
            <a:r>
              <a:rPr lang="da-DK" dirty="0" smtClean="0"/>
              <a:t>, afkryds da alle felter , og klik på ”Download </a:t>
            </a:r>
            <a:r>
              <a:rPr lang="da-DK" dirty="0" err="1" smtClean="0"/>
              <a:t>ebog</a:t>
            </a:r>
            <a:r>
              <a:rPr lang="da-DK" dirty="0" smtClean="0"/>
              <a:t>”.</a:t>
            </a:r>
          </a:p>
          <a:p>
            <a:pPr marL="800100" lvl="1" indent="-342900">
              <a:buAutoNum type="arabicPeriod"/>
            </a:pPr>
            <a:r>
              <a:rPr lang="da-DK" dirty="0" smtClean="0"/>
              <a:t>Hvis du ikke allerede har installeret Adobe Digital Edition på din pc  - gør dette først og opret herefter en Adobe konto.  (følg vejledning på Adobe)</a:t>
            </a:r>
          </a:p>
          <a:p>
            <a:pPr marL="342900" indent="-342900">
              <a:buAutoNum type="arabicPeriod"/>
            </a:pPr>
            <a:endParaRPr lang="da-DK" dirty="0" smtClean="0"/>
          </a:p>
        </p:txBody>
      </p:sp>
      <p:sp>
        <p:nvSpPr>
          <p:cNvPr id="6" name="Ellipse 5"/>
          <p:cNvSpPr/>
          <p:nvPr/>
        </p:nvSpPr>
        <p:spPr>
          <a:xfrm>
            <a:off x="5072066" y="3357562"/>
            <a:ext cx="250033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pilforbindelse 7"/>
          <p:cNvCxnSpPr/>
          <p:nvPr/>
        </p:nvCxnSpPr>
        <p:spPr>
          <a:xfrm>
            <a:off x="3428992" y="2214554"/>
            <a:ext cx="1857388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929322" y="3786190"/>
            <a:ext cx="928694" cy="214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>
            <a:off x="2428860" y="2714620"/>
            <a:ext cx="3357586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600" dirty="0" smtClean="0"/>
              <a:t>Hvordan virker </a:t>
            </a:r>
            <a:r>
              <a:rPr lang="da-DK" sz="3600" dirty="0" err="1" smtClean="0"/>
              <a:t>eReolen.dk</a:t>
            </a:r>
            <a:r>
              <a:rPr lang="da-DK" sz="3600" dirty="0" smtClean="0"/>
              <a:t> – ”Lån” (forsat)</a:t>
            </a:r>
            <a:br>
              <a:rPr lang="da-DK" sz="3600" dirty="0" smtClean="0"/>
            </a:br>
            <a:r>
              <a:rPr lang="da-DK" sz="2200" dirty="0" smtClean="0"/>
              <a:t>- I </a:t>
            </a:r>
            <a:r>
              <a:rPr lang="da-DK" sz="2200" dirty="0" err="1" smtClean="0"/>
              <a:t>Google</a:t>
            </a:r>
            <a:r>
              <a:rPr lang="da-DK" sz="2200" dirty="0" smtClean="0"/>
              <a:t> </a:t>
            </a:r>
            <a:r>
              <a:rPr lang="da-DK" sz="2200" dirty="0" err="1" smtClean="0"/>
              <a:t>Crome</a:t>
            </a:r>
            <a:endParaRPr lang="da-DK" sz="2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643050"/>
            <a:ext cx="46843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boks 4"/>
          <p:cNvSpPr txBox="1"/>
          <p:nvPr/>
        </p:nvSpPr>
        <p:spPr>
          <a:xfrm>
            <a:off x="285720" y="1714488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Klik på ”Download”.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Klik på ”OK” (for at lukke vindue)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Der vil du fremkomme en  downloadboks i bunden af skærmen. – Klik på denne ved endt download. 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6072198" y="4071942"/>
            <a:ext cx="928694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pilforbindelse 7"/>
          <p:cNvCxnSpPr/>
          <p:nvPr/>
        </p:nvCxnSpPr>
        <p:spPr>
          <a:xfrm>
            <a:off x="3786182" y="2000240"/>
            <a:ext cx="2428892" cy="20002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4000496" y="5857892"/>
            <a:ext cx="1143008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 rot="16200000" flipH="1">
            <a:off x="2143108" y="3786190"/>
            <a:ext cx="2143140" cy="17145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sz="4000" dirty="0" smtClean="0"/>
              <a:t>Hvordan virker </a:t>
            </a:r>
            <a:r>
              <a:rPr lang="da-DK" sz="4000" dirty="0" err="1" smtClean="0"/>
              <a:t>eReolen.dk</a:t>
            </a:r>
            <a:r>
              <a:rPr lang="da-DK" sz="4000" dirty="0" smtClean="0"/>
              <a:t> – ”Lån” (forsat)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3200" dirty="0" smtClean="0"/>
              <a:t>- I </a:t>
            </a:r>
            <a:r>
              <a:rPr lang="da-DK" sz="3200" dirty="0" err="1" smtClean="0"/>
              <a:t>Google</a:t>
            </a:r>
            <a:r>
              <a:rPr lang="da-DK" sz="3200" dirty="0" smtClean="0"/>
              <a:t> </a:t>
            </a:r>
            <a:r>
              <a:rPr lang="da-DK" sz="3200" dirty="0" err="1" smtClean="0"/>
              <a:t>Crome</a:t>
            </a:r>
            <a:endParaRPr lang="da-D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301173" cy="43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boks 4"/>
          <p:cNvSpPr txBox="1"/>
          <p:nvPr/>
        </p:nvSpPr>
        <p:spPr>
          <a:xfrm>
            <a:off x="214282" y="1571612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Den valgt titel vil nu åbne automatisk i ”Adobe Digital Edition” og være klar til læsning  på din pc eller klar til overførsel til din </a:t>
            </a:r>
            <a:r>
              <a:rPr lang="da-DK" dirty="0" err="1" smtClean="0"/>
              <a:t>ebogslæser</a:t>
            </a:r>
            <a:r>
              <a:rPr lang="da-DK" dirty="0" smtClean="0"/>
              <a:t>.</a:t>
            </a:r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984</Words>
  <Application>Microsoft Office PowerPoint</Application>
  <PresentationFormat>Skærmshow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Dias nummer 1</vt:lpstr>
      <vt:lpstr>Dagsorden</vt:lpstr>
      <vt:lpstr>Indhold på eReolen.dk</vt:lpstr>
      <vt:lpstr>Hvordan virker eReolen.dk</vt:lpstr>
      <vt:lpstr>Hvordan virker eReolen.dk  – titelvisning</vt:lpstr>
      <vt:lpstr>Hvordan virker eReolen.dk – ”Min side”</vt:lpstr>
      <vt:lpstr>Hvordan virker eReolen.dk – ”Lån”</vt:lpstr>
      <vt:lpstr>Hvordan virker eReolen.dk – ”Lån” (forsat) - I Google Crome</vt:lpstr>
      <vt:lpstr>Hvordan virker eReolen.dk – ”Lån” (forsat) - I Google Crome</vt:lpstr>
      <vt:lpstr>Hvordan virker eReolen.dk  - Installation af Adobe Digital Edition.</vt:lpstr>
      <vt:lpstr>Hvordan virker eReolen.dk  - Installation af Adobe Digital Edition. (Forsat)</vt:lpstr>
      <vt:lpstr>Hvordan virker eReolen.dk  - Installation af Adobe Digital Edition. (Forsat)</vt:lpstr>
      <vt:lpstr>Hvordan virker eReolen.dk  - Installation af Adobe Digital Edition. (Forsat)</vt:lpstr>
      <vt:lpstr>Hvordan virker eReolen.dk  - Installation af Adobe Digital Edition. (Forsat)</vt:lpstr>
      <vt:lpstr>Hvordan virker eReolen.dk  - Installation af Adobe Digital Edition. (Forsat)</vt:lpstr>
      <vt:lpstr>Hvordan virker eReolen.dk  – på iPhone/iPad</vt:lpstr>
      <vt:lpstr>Hvordan virker eReolen.dk - på Androide</vt:lpstr>
      <vt:lpstr>Hvordan virker eReolen.dk - på Ebogslæsere</vt:lpstr>
      <vt:lpstr>Retningslinier – ”Systemkrav”</vt:lpstr>
      <vt:lpstr>Retningslinier - låneperiode</vt:lpstr>
      <vt:lpstr>Retningsliner – begrænsninger.</vt:lpstr>
    </vt:vector>
  </TitlesOfParts>
  <Company>Aarhus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zzz</dc:creator>
  <cp:lastModifiedBy>IT-Funktionen Notes</cp:lastModifiedBy>
  <cp:revision>9</cp:revision>
  <dcterms:created xsi:type="dcterms:W3CDTF">2011-10-30T10:02:49Z</dcterms:created>
  <dcterms:modified xsi:type="dcterms:W3CDTF">2011-10-31T14:02:51Z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-1996888860</vt:i4>
  </property>
  <property fmtid="{D5CDD505-2E9C-101B-9397-08002B2CF9AE}" pid="3" name="_NewReviewCycle">
    <vt:lpwstr/>
  </property>
  <property fmtid="{D5CDD505-2E9C-101B-9397-08002B2CF9AE}" pid="4" name="_EmailSubject">
    <vt:lpwstr>undervisning i morgen</vt:lpwstr>
  </property>
  <property fmtid="{D5CDD505-2E9C-101B-9397-08002B2CF9AE}" pid="5" name="_AuthorEmail">
    <vt:lpwstr>karlu@aarhus.dk</vt:lpwstr>
  </property>
  <property fmtid="{D5CDD505-2E9C-101B-9397-08002B2CF9AE}" pid="6" name="_AuthorEmailDisplayName">
    <vt:lpwstr>Karin Lund</vt:lpwstr>
  </property>
</Properties>
</file>